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41"/>
  </p:notesMasterIdLst>
  <p:sldIdLst>
    <p:sldId id="257" r:id="rId5"/>
    <p:sldId id="4954" r:id="rId6"/>
    <p:sldId id="302" r:id="rId7"/>
    <p:sldId id="258" r:id="rId8"/>
    <p:sldId id="260" r:id="rId9"/>
    <p:sldId id="4949" r:id="rId10"/>
    <p:sldId id="4989" r:id="rId11"/>
    <p:sldId id="5017" r:id="rId12"/>
    <p:sldId id="5018" r:id="rId13"/>
    <p:sldId id="4958" r:id="rId14"/>
    <p:sldId id="4985" r:id="rId15"/>
    <p:sldId id="5019" r:id="rId16"/>
    <p:sldId id="5022" r:id="rId17"/>
    <p:sldId id="270" r:id="rId18"/>
    <p:sldId id="5020" r:id="rId19"/>
    <p:sldId id="1893" r:id="rId20"/>
    <p:sldId id="1913" r:id="rId21"/>
    <p:sldId id="1895" r:id="rId22"/>
    <p:sldId id="4990" r:id="rId23"/>
    <p:sldId id="1916" r:id="rId24"/>
    <p:sldId id="5021" r:id="rId25"/>
    <p:sldId id="1914" r:id="rId26"/>
    <p:sldId id="1917" r:id="rId27"/>
    <p:sldId id="1921" r:id="rId28"/>
    <p:sldId id="1940" r:id="rId29"/>
    <p:sldId id="1941" r:id="rId30"/>
    <p:sldId id="1929" r:id="rId31"/>
    <p:sldId id="1954" r:id="rId32"/>
    <p:sldId id="1931" r:id="rId33"/>
    <p:sldId id="1953" r:id="rId34"/>
    <p:sldId id="1904" r:id="rId35"/>
    <p:sldId id="4995" r:id="rId36"/>
    <p:sldId id="1906" r:id="rId37"/>
    <p:sldId id="4996" r:id="rId38"/>
    <p:sldId id="4997" r:id="rId39"/>
    <p:sldId id="1719" r:id="rId40"/>
    <p:sldId id="1859" r:id="rId41"/>
    <p:sldId id="1905" r:id="rId42"/>
    <p:sldId id="4994" r:id="rId43"/>
    <p:sldId id="1899" r:id="rId44"/>
    <p:sldId id="5023" r:id="rId45"/>
    <p:sldId id="1924" r:id="rId46"/>
    <p:sldId id="1932" r:id="rId47"/>
    <p:sldId id="1933" r:id="rId48"/>
    <p:sldId id="1888" r:id="rId49"/>
    <p:sldId id="1892" r:id="rId50"/>
    <p:sldId id="1898" r:id="rId51"/>
    <p:sldId id="5024" r:id="rId52"/>
    <p:sldId id="1410" r:id="rId53"/>
    <p:sldId id="259" r:id="rId54"/>
    <p:sldId id="290" r:id="rId55"/>
    <p:sldId id="386" r:id="rId56"/>
    <p:sldId id="295" r:id="rId57"/>
    <p:sldId id="4999" r:id="rId58"/>
    <p:sldId id="305" r:id="rId59"/>
    <p:sldId id="306" r:id="rId60"/>
    <p:sldId id="1475" r:id="rId61"/>
    <p:sldId id="1871" r:id="rId62"/>
    <p:sldId id="1462" r:id="rId63"/>
    <p:sldId id="1464" r:id="rId64"/>
    <p:sldId id="1501" r:id="rId65"/>
    <p:sldId id="1490" r:id="rId66"/>
    <p:sldId id="1488" r:id="rId67"/>
    <p:sldId id="5000" r:id="rId68"/>
    <p:sldId id="399" r:id="rId69"/>
    <p:sldId id="403" r:id="rId70"/>
    <p:sldId id="279" r:id="rId71"/>
    <p:sldId id="1417" r:id="rId72"/>
    <p:sldId id="637" r:id="rId73"/>
    <p:sldId id="272" r:id="rId74"/>
    <p:sldId id="273" r:id="rId75"/>
    <p:sldId id="267" r:id="rId76"/>
    <p:sldId id="1405" r:id="rId77"/>
    <p:sldId id="256" r:id="rId78"/>
    <p:sldId id="1487" r:id="rId79"/>
    <p:sldId id="1481" r:id="rId80"/>
    <p:sldId id="1482" r:id="rId81"/>
    <p:sldId id="1483" r:id="rId82"/>
    <p:sldId id="1484" r:id="rId83"/>
    <p:sldId id="1491" r:id="rId84"/>
    <p:sldId id="1500" r:id="rId85"/>
    <p:sldId id="1499" r:id="rId86"/>
    <p:sldId id="1503" r:id="rId87"/>
    <p:sldId id="1508" r:id="rId88"/>
    <p:sldId id="1878" r:id="rId89"/>
    <p:sldId id="1911" r:id="rId90"/>
    <p:sldId id="1912" r:id="rId91"/>
    <p:sldId id="5001" r:id="rId92"/>
    <p:sldId id="1956" r:id="rId93"/>
    <p:sldId id="1918" r:id="rId94"/>
    <p:sldId id="1884" r:id="rId95"/>
    <p:sldId id="1887" r:id="rId96"/>
    <p:sldId id="5002" r:id="rId97"/>
    <p:sldId id="1938" r:id="rId98"/>
    <p:sldId id="5003" r:id="rId99"/>
    <p:sldId id="1877" r:id="rId100"/>
    <p:sldId id="1909" r:id="rId101"/>
    <p:sldId id="5004" r:id="rId102"/>
    <p:sldId id="5005" r:id="rId103"/>
    <p:sldId id="1927" r:id="rId104"/>
    <p:sldId id="1928" r:id="rId105"/>
    <p:sldId id="5006" r:id="rId106"/>
    <p:sldId id="1992" r:id="rId107"/>
    <p:sldId id="1908" r:id="rId108"/>
    <p:sldId id="1935" r:id="rId109"/>
    <p:sldId id="1944" r:id="rId110"/>
    <p:sldId id="5007" r:id="rId111"/>
    <p:sldId id="5008" r:id="rId112"/>
    <p:sldId id="5009" r:id="rId113"/>
    <p:sldId id="5010" r:id="rId114"/>
    <p:sldId id="1919" r:id="rId115"/>
    <p:sldId id="1923" r:id="rId116"/>
    <p:sldId id="5011" r:id="rId117"/>
    <p:sldId id="1925" r:id="rId118"/>
    <p:sldId id="5012" r:id="rId119"/>
    <p:sldId id="1875" r:id="rId120"/>
    <p:sldId id="1882" r:id="rId121"/>
    <p:sldId id="5013" r:id="rId122"/>
    <p:sldId id="1874" r:id="rId123"/>
    <p:sldId id="1876" r:id="rId124"/>
    <p:sldId id="5014" r:id="rId125"/>
    <p:sldId id="5015" r:id="rId126"/>
    <p:sldId id="1883" r:id="rId127"/>
    <p:sldId id="5016" r:id="rId128"/>
    <p:sldId id="4950" r:id="rId129"/>
    <p:sldId id="4946" r:id="rId130"/>
    <p:sldId id="4926" r:id="rId131"/>
    <p:sldId id="4941" r:id="rId132"/>
    <p:sldId id="4928" r:id="rId133"/>
    <p:sldId id="4929" r:id="rId134"/>
    <p:sldId id="4930" r:id="rId135"/>
    <p:sldId id="4931" r:id="rId136"/>
    <p:sldId id="4932" r:id="rId137"/>
    <p:sldId id="4956" r:id="rId138"/>
    <p:sldId id="4953" r:id="rId139"/>
    <p:sldId id="303" r:id="rId1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23B0C84-3715-4825-B31F-D9CFC72C3F79}">
          <p14:sldIdLst>
            <p14:sldId id="257"/>
            <p14:sldId id="4954"/>
            <p14:sldId id="302"/>
            <p14:sldId id="258"/>
            <p14:sldId id="260"/>
            <p14:sldId id="4949"/>
            <p14:sldId id="4989"/>
            <p14:sldId id="5017"/>
            <p14:sldId id="5018"/>
            <p14:sldId id="4958"/>
            <p14:sldId id="4985"/>
            <p14:sldId id="5019"/>
            <p14:sldId id="5022"/>
            <p14:sldId id="270"/>
          </p14:sldIdLst>
        </p14:section>
        <p14:section name="Source Control" id="{E7362696-8C38-41FF-B1C7-717B23E746AA}">
          <p14:sldIdLst>
            <p14:sldId id="5020"/>
            <p14:sldId id="1893"/>
            <p14:sldId id="1913"/>
            <p14:sldId id="1895"/>
            <p14:sldId id="4990"/>
            <p14:sldId id="1916"/>
          </p14:sldIdLst>
        </p14:section>
        <p14:section name="Build Infrastructure" id="{66771071-6D32-4472-B16D-B09A3535C48D}">
          <p14:sldIdLst>
            <p14:sldId id="5021"/>
            <p14:sldId id="1914"/>
            <p14:sldId id="1917"/>
            <p14:sldId id="1921"/>
            <p14:sldId id="1940"/>
            <p14:sldId id="1941"/>
            <p14:sldId id="1929"/>
            <p14:sldId id="1954"/>
            <p14:sldId id="1931"/>
            <p14:sldId id="1953"/>
            <p14:sldId id="1904"/>
            <p14:sldId id="4995"/>
            <p14:sldId id="1906"/>
            <p14:sldId id="4996"/>
            <p14:sldId id="4997"/>
            <p14:sldId id="1719"/>
            <p14:sldId id="1859"/>
            <p14:sldId id="1905"/>
            <p14:sldId id="4994"/>
            <p14:sldId id="1899"/>
          </p14:sldIdLst>
        </p14:section>
        <p14:section name="Mobile DevOps" id="{81C50629-B62F-474E-8DAC-FBB865D636E4}">
          <p14:sldIdLst>
            <p14:sldId id="5023"/>
            <p14:sldId id="1924"/>
            <p14:sldId id="1932"/>
            <p14:sldId id="1933"/>
            <p14:sldId id="1888"/>
            <p14:sldId id="1892"/>
            <p14:sldId id="1898"/>
          </p14:sldIdLst>
        </p14:section>
        <p14:section name="Release Infrastructure" id="{2CFE6786-F78B-4117-91F3-189713FA7D5C}">
          <p14:sldIdLst>
            <p14:sldId id="5024"/>
            <p14:sldId id="1410"/>
            <p14:sldId id="259"/>
            <p14:sldId id="290"/>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Dependencies" id="{68BA60E9-B5CE-4305-98DC-9085C35E7655}">
          <p14:sldIdLst>
            <p14:sldId id="256"/>
            <p14:sldId id="1487"/>
            <p14:sldId id="1481"/>
            <p14:sldId id="1482"/>
            <p14:sldId id="1483"/>
            <p14:sldId id="1484"/>
            <p14:sldId id="1491"/>
            <p14:sldId id="1500"/>
            <p14:sldId id="1499"/>
            <p14:sldId id="1503"/>
            <p14:sldId id="1508"/>
          </p14:sldIdLst>
        </p14:section>
        <p14:section name="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Feedback" id="{FB60E457-9D33-4A94-A4CF-314403F5C4CA}">
          <p14:sldIdLst>
            <p14:sldId id="1875"/>
            <p14:sldId id="1882"/>
            <p14:sldId id="5013"/>
            <p14:sldId id="1874"/>
            <p14:sldId id="1876"/>
            <p14:sldId id="5014"/>
            <p14:sldId id="5015"/>
            <p14:sldId id="1883"/>
            <p14:sldId id="5016"/>
          </p14:sldIdLst>
        </p14:section>
        <p14:section name="AZ-400 Exam Review" id="{02140B16-C18C-457F-8C5F-EFD14DD43C62}">
          <p14:sldIdLst>
            <p14:sldId id="4950"/>
            <p14:sldId id="4946"/>
            <p14:sldId id="4926"/>
            <p14:sldId id="4941"/>
            <p14:sldId id="4928"/>
            <p14:sldId id="4929"/>
            <p14:sldId id="4930"/>
            <p14:sldId id="4931"/>
            <p14:sldId id="4932"/>
            <p14:sldId id="4956"/>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20" autoAdjust="0"/>
    <p:restoredTop sz="95256" autoAdjust="0"/>
  </p:normalViewPr>
  <p:slideViewPr>
    <p:cSldViewPr snapToGrid="0" snapToObjects="1">
      <p:cViewPr varScale="1">
        <p:scale>
          <a:sx n="135" d="100"/>
          <a:sy n="135" d="100"/>
        </p:scale>
        <p:origin x="96" y="180"/>
      </p:cViewPr>
      <p:guideLst>
        <p:guide orient="horz" pos="162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6" Type="http://schemas.openxmlformats.org/officeDocument/2006/relationships/image" Target="../media/image55.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ata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6" Type="http://schemas.openxmlformats.org/officeDocument/2006/relationships/image" Target="../media/image55.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Quality Defined -  https://www.youtube.com/watch?v=PwF09SwNk90</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4739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a:t>
            </a:r>
          </a:p>
          <a:p>
            <a:r>
              <a:rPr lang="en-US" sz="882" b="0" kern="1200" dirty="0">
                <a:solidFill>
                  <a:schemeClr val="tx1"/>
                </a:solidFill>
                <a:effectLst/>
                <a:latin typeface="Segoe UI Light" pitchFamily="34" charset="0"/>
                <a:ea typeface="+mn-ea"/>
                <a:cs typeface="+mn-cs"/>
              </a:rPr>
              <a:t>Managing Technical Debt with Azure DevOps and </a:t>
            </a:r>
            <a:r>
              <a:rPr lang="en-US" sz="882" b="0" kern="1200" dirty="0" err="1">
                <a:solidFill>
                  <a:schemeClr val="tx1"/>
                </a:solidFill>
                <a:effectLst/>
                <a:latin typeface="Segoe UI Light" pitchFamily="34" charset="0"/>
                <a:ea typeface="+mn-ea"/>
                <a:cs typeface="+mn-cs"/>
              </a:rPr>
              <a:t>SonarCloud</a:t>
            </a:r>
            <a:r>
              <a:rPr lang="en-US" sz="882" b="0" kern="1200" dirty="0">
                <a:solidFill>
                  <a:schemeClr val="tx1"/>
                </a:solidFill>
                <a:effectLst/>
                <a:latin typeface="Segoe UI Light" pitchFamily="34" charset="0"/>
                <a:ea typeface="+mn-ea"/>
                <a:cs typeface="+mn-cs"/>
              </a:rPr>
              <a:t> -https://www.azuredevopslabs.com/labs/azuredevops/sonarcloud/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40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Detecting Open Source Issues with </a:t>
            </a:r>
            <a:r>
              <a:rPr lang="en-US" sz="882" b="0" kern="1200" dirty="0" err="1">
                <a:solidFill>
                  <a:schemeClr val="tx1"/>
                </a:solidFill>
                <a:effectLst/>
                <a:latin typeface="Segoe UI Light" pitchFamily="34" charset="0"/>
                <a:ea typeface="+mn-ea"/>
                <a:cs typeface="+mn-cs"/>
              </a:rPr>
              <a:t>WhiteSource</a:t>
            </a:r>
            <a:r>
              <a:rPr lang="en-US" sz="882" b="0" kern="1200" dirty="0">
                <a:solidFill>
                  <a:schemeClr val="tx1"/>
                </a:solidFill>
                <a:effectLst/>
                <a:latin typeface="Segoe UI Light" pitchFamily="34" charset="0"/>
                <a:ea typeface="+mn-ea"/>
                <a:cs typeface="+mn-cs"/>
              </a:rPr>
              <a:t> Bolt </a:t>
            </a:r>
            <a:r>
              <a:rPr lang="en-US" dirty="0"/>
              <a:t>- https://www.youtube.com/watch?v=OhxCgZHPY_U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78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48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Predefined Build Variables - https://docs.microsoft.com/en-us/azure/devops/pipelines/build/variables?view=vsts</a:t>
            </a:r>
          </a:p>
          <a:p>
            <a:r>
              <a:rPr lang="en-US" sz="882" b="0" kern="1200" dirty="0">
                <a:solidFill>
                  <a:schemeClr val="tx1"/>
                </a:solidFill>
                <a:effectLst/>
                <a:latin typeface="Segoe UI Light" pitchFamily="34" charset="0"/>
                <a:ea typeface="+mn-ea"/>
                <a:cs typeface="+mn-cs"/>
              </a:rPr>
              <a:t>Using Variables to Avoid Hard-coded Values - </a:t>
            </a:r>
            <a:r>
              <a:rPr lang="en-US" dirty="0"/>
              <a:t>https://www.youtube.com/watch?v=dRFgqaJDTlw</a:t>
            </a:r>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63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Build Triggers -https://www.youtube.com/watch?v=3Bu7CLePL3E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83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635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4/17/2020 1:17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4/17/2020 1:17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4/17/2020 1:17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660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15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4/17/2020 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4/17/2020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4/17/2020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146.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www.azuredevopslabs.com/labs/vstsextend/WhiteSource/"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e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 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Lesson 01: 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1" y="1017100"/>
            <a:ext cx="9144000"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03: Design 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01: Implement 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Developer</a:t>
            </a:r>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Security</a:t>
            </a:r>
          </a:p>
        </p:txBody>
      </p:sp>
    </p:spTree>
    <p:extLst>
      <p:ext uri="{BB962C8B-B14F-4D97-AF65-F5344CB8AC3E}">
        <p14:creationId xmlns:p14="http://schemas.microsoft.com/office/powerpoint/2010/main" val="2054085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Configure alerts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1486561"/>
          </a:xfrm>
        </p:spPr>
        <p:txBody>
          <a:bodyPr/>
          <a:lstStyle/>
          <a:p>
            <a:pPr marL="385763" indent="-385763">
              <a:buFont typeface="+mj-lt"/>
              <a:buAutoNum type="arabicPeriod"/>
            </a:pPr>
            <a:r>
              <a:rPr lang="en-US" dirty="0"/>
              <a:t>Log into App Center and select your app.</a:t>
            </a:r>
          </a:p>
          <a:p>
            <a:pPr marL="385763" indent="-385763">
              <a:buFont typeface="+mj-lt"/>
              <a:buAutoNum type="arabicPeriod"/>
            </a:pPr>
            <a:r>
              <a:rPr lang="en-US" dirty="0"/>
              <a:t>In the left menu, navigate to Settings.</a:t>
            </a:r>
          </a:p>
          <a:p>
            <a:pPr marL="385763" indent="-385763">
              <a:buFont typeface="+mj-lt"/>
              <a:buAutoNum type="arabicPeriod"/>
            </a:pPr>
            <a:r>
              <a:rPr lang="en-US" dirty="0"/>
              <a:t>Click on Email notifications.</a:t>
            </a:r>
          </a:p>
          <a:p>
            <a:pPr marL="385763" indent="-385763">
              <a:buFont typeface="+mj-lt"/>
              <a:buAutoNum type="arabicPeriod"/>
            </a:pPr>
            <a:r>
              <a:rPr lang="en-US" dirty="0"/>
              <a:t>Select the box next to crashes.</a:t>
            </a:r>
          </a:p>
        </p:txBody>
      </p:sp>
    </p:spTree>
    <p:extLst>
      <p:ext uri="{BB962C8B-B14F-4D97-AF65-F5344CB8AC3E}">
        <p14:creationId xmlns:p14="http://schemas.microsoft.com/office/powerpoint/2010/main" val="280345224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122</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Grafana</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123</a:t>
            </a:fld>
            <a:endParaRPr lang="en-US" sz="1350">
              <a:solidFill>
                <a:srgbClr val="0D0D0D"/>
              </a:solidFill>
              <a:latin typeface="Segoe UI"/>
            </a:endParaRPr>
          </a:p>
        </p:txBody>
      </p:sp>
      <p:pic>
        <p:nvPicPr>
          <p:cNvPr id="7" name="Content Placeholder 6">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9791" y="1519006"/>
            <a:ext cx="5426765" cy="2458463"/>
          </a:xfrm>
        </p:spPr>
      </p:pic>
    </p:spTree>
    <p:extLst>
      <p:ext uri="{BB962C8B-B14F-4D97-AF65-F5344CB8AC3E}">
        <p14:creationId xmlns:p14="http://schemas.microsoft.com/office/powerpoint/2010/main" val="16023743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97F-673D-4AEF-A8E3-EAC00060FB8A}"/>
              </a:ext>
            </a:extLst>
          </p:cNvPr>
          <p:cNvSpPr>
            <a:spLocks noGrp="1"/>
          </p:cNvSpPr>
          <p:nvPr>
            <p:ph type="title"/>
          </p:nvPr>
        </p:nvSpPr>
        <p:spPr/>
        <p:txBody>
          <a:bodyPr>
            <a:normAutofit/>
          </a:bodyPr>
          <a:lstStyle/>
          <a:p>
            <a:r>
              <a:rPr lang="en-US" sz="3000" dirty="0"/>
              <a:t>Integrate with Azure Boards</a:t>
            </a:r>
          </a:p>
        </p:txBody>
      </p:sp>
      <p:sp>
        <p:nvSpPr>
          <p:cNvPr id="9" name="Text Placeholder 8">
            <a:extLst>
              <a:ext uri="{FF2B5EF4-FFF2-40B4-BE49-F238E27FC236}">
                <a16:creationId xmlns:a16="http://schemas.microsoft.com/office/drawing/2014/main" id="{169FDA69-B651-4B33-BD1A-364C8629DDE7}"/>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F8D6D7E2-18E3-40C3-8C21-C059F07C5289}"/>
              </a:ext>
            </a:extLst>
          </p:cNvPr>
          <p:cNvSpPr>
            <a:spLocks noGrp="1"/>
          </p:cNvSpPr>
          <p:nvPr>
            <p:ph type="sldNum" sz="quarter" idx="12"/>
          </p:nvPr>
        </p:nvSpPr>
        <p:spPr/>
        <p:txBody>
          <a:bodyPr>
            <a:normAutofit fontScale="25000" lnSpcReduction="20000"/>
          </a:bodyPr>
          <a:lstStyle/>
          <a:p>
            <a:pPr algn="r" defTabSz="685800">
              <a:spcAft>
                <a:spcPts val="450"/>
              </a:spcAft>
              <a:defRPr/>
            </a:pPr>
            <a:fld id="{669955B6-869D-4048-947D-3F8B714FA4AE}" type="slidenum">
              <a:rPr lang="en-US" sz="788">
                <a:solidFill>
                  <a:srgbClr val="344068"/>
                </a:solidFill>
                <a:latin typeface="Calibri" panose="020F0502020204030204"/>
              </a:rPr>
              <a:pPr algn="r" defTabSz="685800">
                <a:spcAft>
                  <a:spcPts val="450"/>
                </a:spcAft>
                <a:defRPr/>
              </a:pPr>
              <a:t>124</a:t>
            </a:fld>
            <a:endParaRPr lang="en-US" sz="788">
              <a:solidFill>
                <a:srgbClr val="344068"/>
              </a:solidFill>
              <a:latin typeface="Calibri" panose="020F0502020204030204"/>
            </a:endParaRPr>
          </a:p>
        </p:txBody>
      </p:sp>
      <p:pic>
        <p:nvPicPr>
          <p:cNvPr id="4" name="Picture 3" descr="A screenshot of a computer&#10;&#10;Description automatically generated">
            <a:extLst>
              <a:ext uri="{FF2B5EF4-FFF2-40B4-BE49-F238E27FC236}">
                <a16:creationId xmlns:a16="http://schemas.microsoft.com/office/drawing/2014/main" id="{F30F58CE-2C2B-4E3A-A762-FDDB4B891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915" y="667941"/>
            <a:ext cx="5157788" cy="3807619"/>
          </a:xfrm>
          <a:prstGeom prst="rect">
            <a:avLst/>
          </a:prstGeom>
        </p:spPr>
      </p:pic>
    </p:spTree>
    <p:extLst>
      <p:ext uri="{BB962C8B-B14F-4D97-AF65-F5344CB8AC3E}">
        <p14:creationId xmlns:p14="http://schemas.microsoft.com/office/powerpoint/2010/main" val="118702508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28C9-CB74-45B7-A7C6-4911EC5BDC28}"/>
              </a:ext>
            </a:extLst>
          </p:cNvPr>
          <p:cNvSpPr>
            <a:spLocks noGrp="1"/>
          </p:cNvSpPr>
          <p:nvPr>
            <p:ph type="title"/>
          </p:nvPr>
        </p:nvSpPr>
        <p:spPr/>
        <p:txBody>
          <a:bodyPr/>
          <a:lstStyle/>
          <a:p>
            <a:r>
              <a:rPr lang="en-US" dirty="0"/>
              <a:t>  Digital Credentials by </a:t>
            </a:r>
            <a:r>
              <a:rPr lang="en-US" dirty="0" err="1"/>
              <a:t>Credly</a:t>
            </a:r>
            <a:r>
              <a:rPr lang="en-US" dirty="0"/>
              <a:t>/Acclaim</a:t>
            </a:r>
          </a:p>
        </p:txBody>
      </p:sp>
      <p:pic>
        <p:nvPicPr>
          <p:cNvPr id="3" name="Picture 2">
            <a:extLst>
              <a:ext uri="{FF2B5EF4-FFF2-40B4-BE49-F238E27FC236}">
                <a16:creationId xmlns:a16="http://schemas.microsoft.com/office/drawing/2014/main" id="{E59ABE19-DF9A-4B30-9C94-3C0D003E2D6F}"/>
              </a:ext>
            </a:extLst>
          </p:cNvPr>
          <p:cNvPicPr>
            <a:picLocks noChangeAspect="1"/>
          </p:cNvPicPr>
          <p:nvPr/>
        </p:nvPicPr>
        <p:blipFill>
          <a:blip r:embed="rId2"/>
          <a:stretch>
            <a:fillRect/>
          </a:stretch>
        </p:blipFill>
        <p:spPr>
          <a:xfrm>
            <a:off x="2225842" y="855433"/>
            <a:ext cx="4692316" cy="4214212"/>
          </a:xfrm>
          <a:prstGeom prst="rect">
            <a:avLst/>
          </a:prstGeom>
        </p:spPr>
      </p:pic>
    </p:spTree>
    <p:extLst>
      <p:ext uri="{BB962C8B-B14F-4D97-AF65-F5344CB8AC3E}">
        <p14:creationId xmlns:p14="http://schemas.microsoft.com/office/powerpoint/2010/main" val="122120273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Strategy/Tips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Does exam order matter?</a:t>
            </a:r>
          </a:p>
          <a:p>
            <a:r>
              <a:rPr lang="en-US" dirty="0" err="1"/>
              <a:t>asdf</a:t>
            </a:r>
            <a:endParaRPr lang="en-US" dirty="0"/>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practices, improving communications and collaboration, and creating automation. They design and implement strategies for application code and infrastructure that allow for continuous integration, continuous testing, continuous delivery, and continuous monitoring and feedback.</a:t>
            </a:r>
            <a:br>
              <a:rPr lang="en-US" sz="1725" dirty="0"/>
            </a:br>
            <a:br>
              <a:rPr lang="en-US" sz="1725" dirty="0"/>
            </a:br>
            <a:endParaRPr lang="en-US" sz="1725" dirty="0"/>
          </a:p>
          <a:p>
            <a:pPr marL="342900" indent="-342900">
              <a:buFont typeface="Arial" panose="020B0604020202020204" pitchFamily="34" charset="0"/>
              <a:buChar char="•"/>
            </a:pPr>
            <a:r>
              <a:rPr lang="en-US" sz="1725" dirty="0"/>
              <a:t>Azure DevOps professionals must be able to design and implement DevOps practices for version control, compliance, infrastructure as code, configuration management, build, release, and testing by using Azure technologies.</a:t>
            </a:r>
          </a:p>
        </p:txBody>
      </p:sp>
    </p:spTree>
    <p:extLst>
      <p:ext uri="{BB962C8B-B14F-4D97-AF65-F5344CB8AC3E}">
        <p14:creationId xmlns:p14="http://schemas.microsoft.com/office/powerpoint/2010/main" val="5384050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206495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3619453"/>
          </a:xfrm>
        </p:spPr>
        <p:txBody>
          <a:bodyPr/>
          <a:lstStyle/>
          <a:p>
            <a:r>
              <a:rPr lang="en-US" dirty="0"/>
              <a:t>Make </a:t>
            </a:r>
            <a:r>
              <a:rPr lang="en-US" b="1" dirty="0"/>
              <a:t>small changes</a:t>
            </a:r>
          </a:p>
          <a:p>
            <a:r>
              <a:rPr lang="en-US" dirty="0"/>
              <a:t>Don’t commit personal files or</a:t>
            </a:r>
            <a:r>
              <a:rPr lang="en-US" b="1" dirty="0"/>
              <a:t> secrets</a:t>
            </a:r>
          </a:p>
          <a:p>
            <a:r>
              <a:rPr lang="en-US" dirty="0"/>
              <a:t>Update often and right before pushing to avoid merge conflicts</a:t>
            </a:r>
          </a:p>
          <a:p>
            <a:r>
              <a:rPr lang="en-US" dirty="0"/>
              <a:t>Verify your code change before pushing it to a repository; ensure it compiles and tests are passing.</a:t>
            </a:r>
          </a:p>
          <a:p>
            <a:r>
              <a:rPr lang="en-US" dirty="0"/>
              <a:t>Pay close attention to </a:t>
            </a:r>
            <a:r>
              <a:rPr lang="en-US" b="1" dirty="0"/>
              <a:t>commit messages </a:t>
            </a:r>
            <a:r>
              <a:rPr lang="en-US" dirty="0"/>
              <a:t>as these will tell you why a change was made</a:t>
            </a:r>
          </a:p>
          <a:p>
            <a:r>
              <a:rPr lang="en-US" dirty="0"/>
              <a:t>Link code changes to </a:t>
            </a:r>
            <a:r>
              <a:rPr lang="en-US" b="1" dirty="0"/>
              <a:t>work items</a:t>
            </a:r>
          </a:p>
          <a:p>
            <a:r>
              <a:rPr lang="en-US" dirty="0"/>
              <a:t>No matter your background or preferences, be a team player and follow agreed conventions and workflows</a:t>
            </a:r>
          </a:p>
        </p:txBody>
      </p:sp>
    </p:spTree>
    <p:extLst>
      <p:ext uri="{BB962C8B-B14F-4D97-AF65-F5344CB8AC3E}">
        <p14:creationId xmlns:p14="http://schemas.microsoft.com/office/powerpoint/2010/main" val="3422233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Git and TFVC</a:t>
            </a:r>
          </a:p>
        </p:txBody>
      </p:sp>
      <p:sp>
        <p:nvSpPr>
          <p:cNvPr id="3" name="Text Placeholder 2">
            <a:extLst>
              <a:ext uri="{FF2B5EF4-FFF2-40B4-BE49-F238E27FC236}">
                <a16:creationId xmlns:a16="http://schemas.microsoft.com/office/drawing/2014/main" id="{9B0CF988-8537-4C57-B9EA-57FFC19966A5}"/>
              </a:ext>
            </a:extLst>
          </p:cNvPr>
          <p:cNvSpPr>
            <a:spLocks noGrp="1"/>
          </p:cNvSpPr>
          <p:nvPr>
            <p:ph type="body" sz="quarter" idx="10"/>
          </p:nvPr>
        </p:nvSpPr>
        <p:spPr>
          <a:xfrm>
            <a:off x="438151" y="1076623"/>
            <a:ext cx="4677359" cy="3425553"/>
          </a:xfrm>
        </p:spPr>
        <p:txBody>
          <a:bodyPr/>
          <a:lstStyle/>
          <a:p>
            <a:r>
              <a:rPr lang="en-US" sz="1800" dirty="0"/>
              <a:t>Git</a:t>
            </a:r>
          </a:p>
          <a:p>
            <a:pPr lvl="1"/>
            <a:r>
              <a:rPr lang="en-US" dirty="0"/>
              <a:t>Distributed source control system</a:t>
            </a:r>
          </a:p>
          <a:p>
            <a:pPr lvl="1"/>
            <a:r>
              <a:rPr lang="en-US" dirty="0"/>
              <a:t>Each developer has a copy of the source repository on their dev machine</a:t>
            </a:r>
          </a:p>
          <a:p>
            <a:r>
              <a:rPr lang="en-US" sz="1800" dirty="0"/>
              <a:t>TFVC</a:t>
            </a:r>
          </a:p>
          <a:p>
            <a:pPr lvl="1"/>
            <a:r>
              <a:rPr lang="en-US" dirty="0"/>
              <a:t>Centralized source control system</a:t>
            </a:r>
          </a:p>
          <a:p>
            <a:pPr lvl="1"/>
            <a:r>
              <a:rPr lang="en-US" dirty="0"/>
              <a:t>Team members have only one version of each file on their dev machines</a:t>
            </a:r>
          </a:p>
          <a:p>
            <a:pPr lvl="1"/>
            <a:r>
              <a:rPr lang="en-US" dirty="0"/>
              <a:t>In the </a:t>
            </a:r>
            <a:r>
              <a:rPr lang="en-US" i="1" dirty="0"/>
              <a:t>Server workspaces </a:t>
            </a:r>
            <a:r>
              <a:rPr lang="en-US" dirty="0"/>
              <a:t>model, before making changes, team members publicly check out files</a:t>
            </a:r>
          </a:p>
          <a:p>
            <a:pPr lvl="1"/>
            <a:r>
              <a:rPr lang="en-US" dirty="0"/>
              <a:t>In the </a:t>
            </a:r>
            <a:r>
              <a:rPr lang="en-US" i="1" dirty="0"/>
              <a:t>Local workspaces </a:t>
            </a:r>
            <a:r>
              <a:rPr lang="en-US" dirty="0"/>
              <a:t>model, each team member takes a copy of the latest version of the codebase with them and works offline as needed</a:t>
            </a:r>
          </a:p>
        </p:txBody>
      </p:sp>
      <p:pic>
        <p:nvPicPr>
          <p:cNvPr id="4" name="Picture 3" descr="Google trend line chart showing distributed SC in 2012 became more popular than centralized SC. ">
            <a:extLst>
              <a:ext uri="{FF2B5EF4-FFF2-40B4-BE49-F238E27FC236}">
                <a16:creationId xmlns:a16="http://schemas.microsoft.com/office/drawing/2014/main" id="{71C71C64-62A7-401A-8358-C2DF6B00E015}"/>
              </a:ext>
            </a:extLst>
          </p:cNvPr>
          <p:cNvPicPr>
            <a:picLocks noChangeAspect="1"/>
          </p:cNvPicPr>
          <p:nvPr/>
        </p:nvPicPr>
        <p:blipFill>
          <a:blip r:embed="rId2"/>
          <a:stretch>
            <a:fillRect/>
          </a:stretch>
        </p:blipFill>
        <p:spPr>
          <a:xfrm>
            <a:off x="5246131" y="1462573"/>
            <a:ext cx="3461225" cy="2574666"/>
          </a:xfrm>
          <a:prstGeom prst="rect">
            <a:avLst/>
          </a:prstGeom>
        </p:spPr>
      </p:pic>
    </p:spTree>
    <p:extLst>
      <p:ext uri="{BB962C8B-B14F-4D97-AF65-F5344CB8AC3E}">
        <p14:creationId xmlns:p14="http://schemas.microsoft.com/office/powerpoint/2010/main" val="40889137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Infrastructure and Pipelines</a:t>
            </a:r>
          </a:p>
        </p:txBody>
      </p:sp>
    </p:spTree>
    <p:extLst>
      <p:ext uri="{BB962C8B-B14F-4D97-AF65-F5344CB8AC3E}">
        <p14:creationId xmlns:p14="http://schemas.microsoft.com/office/powerpoint/2010/main" val="70046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2068259"/>
          </a:xfrm>
        </p:spPr>
        <p:txBody>
          <a:bodyPr/>
          <a:lstStyle/>
          <a:p>
            <a:r>
              <a:rPr lang="en-US" dirty="0"/>
              <a:t>A pipeline enables a constant flow of changes into production via an automated software production line</a:t>
            </a:r>
          </a:p>
          <a:p>
            <a:r>
              <a:rPr lang="en-US" dirty="0"/>
              <a:t>Pipelines create a repeatable, reliable and incrementally improving process for taking software from concept to customer</a:t>
            </a:r>
          </a:p>
          <a:p>
            <a:r>
              <a:rPr lang="en-US" dirty="0"/>
              <a:t>Pipelines require infrastructure, this infrastructure will have a direct impact on the effectiveness of the pipeline</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azure-</a:t>
            </a:r>
            <a:r>
              <a:rPr lang="en-US" dirty="0" err="1"/>
              <a:t>pipelines.yml</a:t>
            </a:r>
            <a:r>
              <a:rPr lang="en-US" dirty="0"/>
              <a:t> 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A5A4-7678-4212-B36F-C3F4AEF8D34E}"/>
              </a:ext>
            </a:extLst>
          </p:cNvPr>
          <p:cNvSpPr>
            <a:spLocks noGrp="1"/>
          </p:cNvSpPr>
          <p:nvPr>
            <p:ph type="title"/>
          </p:nvPr>
        </p:nvSpPr>
        <p:spPr/>
        <p:txBody>
          <a:bodyPr/>
          <a:lstStyle/>
          <a:p>
            <a:r>
              <a:rPr lang="en-US" dirty="0"/>
              <a:t>Continuous Integration</a:t>
            </a:r>
          </a:p>
        </p:txBody>
      </p:sp>
      <p:sp>
        <p:nvSpPr>
          <p:cNvPr id="3" name="Text Placeholder 2">
            <a:extLst>
              <a:ext uri="{FF2B5EF4-FFF2-40B4-BE49-F238E27FC236}">
                <a16:creationId xmlns:a16="http://schemas.microsoft.com/office/drawing/2014/main" id="{C4DE9EBC-576B-4410-9E3B-1C00ABCC2C5A}"/>
              </a:ext>
            </a:extLst>
          </p:cNvPr>
          <p:cNvSpPr>
            <a:spLocks noGrp="1"/>
          </p:cNvSpPr>
          <p:nvPr>
            <p:ph type="body" sz="quarter" idx="10"/>
          </p:nvPr>
        </p:nvSpPr>
        <p:spPr>
          <a:xfrm>
            <a:off x="438150" y="1076623"/>
            <a:ext cx="8263890" cy="3019288"/>
          </a:xfrm>
        </p:spPr>
        <p:txBody>
          <a:bodyPr/>
          <a:lstStyle/>
          <a:p>
            <a:r>
              <a:rPr lang="en-US" dirty="0"/>
              <a:t>The CI build should be executed as part of the pull request (PR-CI) process and once the merge is complete</a:t>
            </a:r>
          </a:p>
          <a:p>
            <a:r>
              <a:rPr lang="en-US" dirty="0"/>
              <a:t>Several tools are available:</a:t>
            </a:r>
          </a:p>
          <a:p>
            <a:pPr lvl="1"/>
            <a:r>
              <a:rPr lang="en-US" sz="1800" dirty="0"/>
              <a:t>Visual Studio Code Analysis and the Roslyn Security Analyzers</a:t>
            </a:r>
          </a:p>
          <a:p>
            <a:pPr lvl="1"/>
            <a:r>
              <a:rPr lang="en-US" sz="1800" dirty="0" err="1"/>
              <a:t>Checkmarx</a:t>
            </a:r>
            <a:r>
              <a:rPr lang="en-US" sz="1800" dirty="0"/>
              <a:t> - A Static Application Security Testing (SAST) tool</a:t>
            </a:r>
          </a:p>
          <a:p>
            <a:pPr lvl="1"/>
            <a:r>
              <a:rPr lang="en-US" sz="1800" dirty="0" err="1"/>
              <a:t>BinSkim</a:t>
            </a:r>
            <a:r>
              <a:rPr lang="en-US" sz="1800" dirty="0"/>
              <a:t> - A binary static analysis tool that provides security and correctness results for Windows portable executables</a:t>
            </a:r>
          </a:p>
          <a:p>
            <a:r>
              <a:rPr lang="en-US" dirty="0"/>
              <a:t>Be sure to scan third party packages for vulnerabilities and check OSS license usage</a:t>
            </a:r>
          </a:p>
        </p:txBody>
      </p:sp>
    </p:spTree>
    <p:extLst>
      <p:ext uri="{BB962C8B-B14F-4D97-AF65-F5344CB8AC3E}">
        <p14:creationId xmlns:p14="http://schemas.microsoft.com/office/powerpoint/2010/main" val="6510692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430E-612F-4100-A5CC-D73A469533A5}"/>
              </a:ext>
            </a:extLst>
          </p:cNvPr>
          <p:cNvSpPr>
            <a:spLocks noGrp="1"/>
          </p:cNvSpPr>
          <p:nvPr>
            <p:ph type="title"/>
          </p:nvPr>
        </p:nvSpPr>
        <p:spPr>
          <a:xfrm>
            <a:off x="441197" y="342900"/>
            <a:ext cx="8263890" cy="415499"/>
          </a:xfrm>
        </p:spPr>
        <p:txBody>
          <a:bodyPr/>
          <a:lstStyle/>
          <a:p>
            <a:r>
              <a:rPr lang="en-US" b="1" dirty="0"/>
              <a:t>Application Deployment to DEV and TEST</a:t>
            </a:r>
            <a:endParaRPr lang="en-US" dirty="0"/>
          </a:p>
        </p:txBody>
      </p:sp>
      <p:pic>
        <p:nvPicPr>
          <p:cNvPr id="4" name="Picture 3" descr="The application pipeline as a nightly OWASP Zap pipeline. ">
            <a:extLst>
              <a:ext uri="{FF2B5EF4-FFF2-40B4-BE49-F238E27FC236}">
                <a16:creationId xmlns:a16="http://schemas.microsoft.com/office/drawing/2014/main" id="{396D7A6A-401A-45EB-82C6-416996E253BE}"/>
              </a:ext>
            </a:extLst>
          </p:cNvPr>
          <p:cNvPicPr>
            <a:picLocks noChangeAspect="1"/>
          </p:cNvPicPr>
          <p:nvPr/>
        </p:nvPicPr>
        <p:blipFill>
          <a:blip r:embed="rId2"/>
          <a:stretch>
            <a:fillRect/>
          </a:stretch>
        </p:blipFill>
        <p:spPr>
          <a:xfrm>
            <a:off x="3951183" y="1285875"/>
            <a:ext cx="4821342" cy="2857500"/>
          </a:xfrm>
          <a:prstGeom prst="rect">
            <a:avLst/>
          </a:prstGeom>
        </p:spPr>
      </p:pic>
      <p:sp>
        <p:nvSpPr>
          <p:cNvPr id="6" name="AutoShape 4" descr="steps for both the Application CI/CD pipeline and the longer running Nightly OWASP ZAP pipeline">
            <a:extLst>
              <a:ext uri="{FF2B5EF4-FFF2-40B4-BE49-F238E27FC236}">
                <a16:creationId xmlns:a16="http://schemas.microsoft.com/office/drawing/2014/main" id="{E1CC0836-5C74-4585-B1E3-5523A5D3099E}"/>
              </a:ext>
            </a:extLst>
          </p:cNvPr>
          <p:cNvSpPr>
            <a:spLocks noGrp="1" noChangeAspect="1" noChangeArrowheads="1"/>
          </p:cNvSpPr>
          <p:nvPr>
            <p:ph type="body" sz="quarter" idx="10"/>
          </p:nvPr>
        </p:nvSpPr>
        <p:spPr bwMode="auto">
          <a:xfrm>
            <a:off x="438150" y="1076623"/>
            <a:ext cx="3540919" cy="35594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spAutoFit/>
          </a:bodyPr>
          <a:lstStyle/>
          <a:p>
            <a:r>
              <a:rPr lang="en-US" dirty="0"/>
              <a:t>OWASP ZAP can be used for penetration testing</a:t>
            </a:r>
          </a:p>
          <a:p>
            <a:r>
              <a:rPr lang="en-US" dirty="0"/>
              <a:t>Testing can be active or passive</a:t>
            </a:r>
          </a:p>
          <a:p>
            <a:r>
              <a:rPr lang="en-US" dirty="0"/>
              <a:t>Conduct a quick baseline scan to identify vulnerabilities </a:t>
            </a:r>
          </a:p>
          <a:p>
            <a:r>
              <a:rPr lang="en-US" dirty="0"/>
              <a:t>Conduct nightly more intensive scans</a:t>
            </a:r>
          </a:p>
          <a:p>
            <a:pPr marL="0" indent="0">
              <a:buNone/>
            </a:pPr>
            <a:endParaRPr lang="en-US" dirty="0"/>
          </a:p>
        </p:txBody>
      </p:sp>
    </p:spTree>
    <p:extLst>
      <p:ext uri="{BB962C8B-B14F-4D97-AF65-F5344CB8AC3E}">
        <p14:creationId xmlns:p14="http://schemas.microsoft.com/office/powerpoint/2010/main" val="31159847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7DAA-F326-4AE2-B383-F3942EEFA20D}"/>
              </a:ext>
            </a:extLst>
          </p:cNvPr>
          <p:cNvSpPr>
            <a:spLocks noGrp="1"/>
          </p:cNvSpPr>
          <p:nvPr>
            <p:ph type="title"/>
          </p:nvPr>
        </p:nvSpPr>
        <p:spPr/>
        <p:txBody>
          <a:bodyPr/>
          <a:lstStyle/>
          <a:p>
            <a:r>
              <a:rPr lang="en-US" dirty="0"/>
              <a:t>Rethinking Application Config Data</a:t>
            </a:r>
          </a:p>
        </p:txBody>
      </p:sp>
      <p:sp>
        <p:nvSpPr>
          <p:cNvPr id="3" name="Text Placeholder 2">
            <a:extLst>
              <a:ext uri="{FF2B5EF4-FFF2-40B4-BE49-F238E27FC236}">
                <a16:creationId xmlns:a16="http://schemas.microsoft.com/office/drawing/2014/main" id="{808E0CA2-9735-415B-8C39-4B1EC4FCD5FF}"/>
              </a:ext>
            </a:extLst>
          </p:cNvPr>
          <p:cNvSpPr>
            <a:spLocks noGrp="1"/>
          </p:cNvSpPr>
          <p:nvPr>
            <p:ph type="body" sz="quarter" idx="10"/>
          </p:nvPr>
        </p:nvSpPr>
        <p:spPr>
          <a:xfrm>
            <a:off x="438150" y="1076623"/>
            <a:ext cx="8263890" cy="2197525"/>
          </a:xfrm>
        </p:spPr>
        <p:txBody>
          <a:bodyPr/>
          <a:lstStyle/>
          <a:p>
            <a:r>
              <a:rPr lang="en-US" dirty="0"/>
              <a:t>Configuration information is stored in files</a:t>
            </a:r>
          </a:p>
          <a:p>
            <a:r>
              <a:rPr lang="en-US" dirty="0"/>
              <a:t>Changes can require downtime and administrative overhead</a:t>
            </a:r>
          </a:p>
          <a:p>
            <a:r>
              <a:rPr lang="en-US" dirty="0"/>
              <a:t>Challenging to manage changes to local configurations across multiple running instances of the application</a:t>
            </a:r>
          </a:p>
          <a:p>
            <a:endParaRPr lang="en-US" dirty="0"/>
          </a:p>
          <a:p>
            <a:r>
              <a:rPr lang="en-US" b="1" dirty="0"/>
              <a:t>Discussion</a:t>
            </a:r>
            <a:r>
              <a:rPr lang="en-US" dirty="0"/>
              <a:t>: How will secure this information?</a:t>
            </a:r>
          </a:p>
        </p:txBody>
      </p:sp>
    </p:spTree>
    <p:extLst>
      <p:ext uri="{BB962C8B-B14F-4D97-AF65-F5344CB8AC3E}">
        <p14:creationId xmlns:p14="http://schemas.microsoft.com/office/powerpoint/2010/main" val="22226526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Lab: 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5"/>
            <a:ext cx="8179794" cy="1200329"/>
          </a:xfrm>
          <a:prstGeom prst="rect">
            <a:avLst/>
          </a:prstGeom>
        </p:spPr>
        <p:txBody>
          <a:bodyPr wrap="square">
            <a:spAutoFit/>
          </a:bodyPr>
          <a:lstStyle/>
          <a:p>
            <a:r>
              <a:rPr lang="en-US" dirty="0">
                <a:gradFill>
                  <a:gsLst>
                    <a:gs pos="1250">
                      <a:schemeClr val="tx1"/>
                    </a:gs>
                    <a:gs pos="100000">
                      <a:schemeClr val="tx1"/>
                    </a:gs>
                  </a:gsLst>
                  <a:lin ang="5400000" scaled="0"/>
                </a:gradFill>
              </a:rPr>
              <a:t>Technical debt – measure between the codebase’s current state and an optimal state</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a:t>
            </a:r>
          </a:p>
        </p:txBody>
      </p:sp>
    </p:spTree>
    <p:extLst>
      <p:ext uri="{BB962C8B-B14F-4D97-AF65-F5344CB8AC3E}">
        <p14:creationId xmlns:p14="http://schemas.microsoft.com/office/powerpoint/2010/main" val="41992718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Lab: </a:t>
            </a:r>
            <a:r>
              <a:rPr lang="en-US" dirty="0" err="1"/>
              <a:t>WhiteSource</a:t>
            </a:r>
            <a:endParaRPr lang="en-US" dirty="0"/>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60787" y="874048"/>
            <a:ext cx="8027738" cy="3600986"/>
          </a:xfrm>
        </p:spPr>
        <p:txBody>
          <a:bodyPr/>
          <a:lstStyle/>
          <a:p>
            <a:r>
              <a:rPr lang="en-US" sz="1800" dirty="0"/>
              <a:t>In this lab, </a:t>
            </a:r>
            <a:r>
              <a:rPr lang="en-US" sz="1800" dirty="0">
                <a:hlinkClick r:id="rId3"/>
              </a:rPr>
              <a:t>Managing Open-source security and license with </a:t>
            </a:r>
            <a:r>
              <a:rPr lang="en-US" sz="1800" dirty="0" err="1">
                <a:hlinkClick r:id="rId3"/>
              </a:rPr>
              <a:t>WhiteSource</a:t>
            </a:r>
            <a:r>
              <a:rPr lang="en-US" sz="1800" dirty="0"/>
              <a:t>, you can use </a:t>
            </a:r>
            <a:r>
              <a:rPr lang="en-US" sz="1800" dirty="0" err="1"/>
              <a:t>WhiteSource</a:t>
            </a:r>
            <a:r>
              <a:rPr lang="en-US" sz="1800" dirty="0"/>
              <a:t> Bolt with Azure DevOps to automatically detect alerts on vulnerable open source components, outdated libraries, and license compliance issues in your code. You will learn how to:</a:t>
            </a:r>
          </a:p>
          <a:p>
            <a:pPr marL="428625" lvl="1" indent="-257175">
              <a:buFont typeface="Arial" panose="020B0604020202020204" pitchFamily="34" charset="0"/>
              <a:buChar char="•"/>
            </a:pPr>
            <a:r>
              <a:rPr lang="en-US" sz="1800" dirty="0"/>
              <a:t>Detect and remedy vulnerable open source components.</a:t>
            </a:r>
          </a:p>
          <a:p>
            <a:pPr marL="428625" lvl="1" indent="-257175">
              <a:buFont typeface="Arial" panose="020B0604020202020204" pitchFamily="34" charset="0"/>
              <a:buChar char="•"/>
            </a:pPr>
            <a:r>
              <a:rPr lang="en-US" sz="1800" dirty="0"/>
              <a:t>Generate comprehensive open source inventory reports per project or build.</a:t>
            </a:r>
          </a:p>
          <a:p>
            <a:pPr marL="428625" lvl="1" indent="-257175">
              <a:buFont typeface="Arial" panose="020B0604020202020204" pitchFamily="34" charset="0"/>
              <a:buChar char="•"/>
            </a:pPr>
            <a:r>
              <a:rPr lang="en-US" sz="1800" dirty="0"/>
              <a:t>Enforce open source license compliance, including dependencies’ licenses.</a:t>
            </a:r>
          </a:p>
          <a:p>
            <a:pPr marL="428625" lvl="1" indent="-257175">
              <a:buFont typeface="Arial" panose="020B0604020202020204" pitchFamily="34" charset="0"/>
              <a:buChar char="•"/>
            </a:pPr>
            <a:r>
              <a:rPr lang="en-US" sz="1800" dirty="0"/>
              <a:t>Identify outdated open source libraries with recommendations to update.</a:t>
            </a:r>
            <a:endParaRPr lang="en-US" dirty="0">
              <a:solidFill>
                <a:srgbClr val="00B050"/>
              </a:solidFill>
            </a:endParaRPr>
          </a:p>
          <a:p>
            <a:pPr lvl="1"/>
            <a:endParaRPr lang="en-US" dirty="0">
              <a:solidFill>
                <a:srgbClr val="00B050"/>
              </a:solidFill>
            </a:endParaRPr>
          </a:p>
          <a:p>
            <a:pPr marL="342900" indent="-342900"/>
            <a:r>
              <a:rPr lang="en-US" sz="1500" dirty="0">
                <a:solidFill>
                  <a:schemeClr val="accent3">
                    <a:lumMod val="75000"/>
                  </a:schemeClr>
                </a:solidFill>
              </a:rPr>
              <a:t>✔️</a:t>
            </a:r>
            <a:r>
              <a:rPr lang="en-US" sz="1500" dirty="0"/>
              <a:t> </a:t>
            </a:r>
            <a:r>
              <a:rPr lang="en-US" sz="1800" dirty="0"/>
              <a:t>Note that you must have already completed the prerequisite labs in the Welcome section.</a:t>
            </a:r>
            <a:endParaRPr lang="en-US" dirty="0"/>
          </a:p>
        </p:txBody>
      </p:sp>
    </p:spTree>
    <p:extLst>
      <p:ext uri="{BB962C8B-B14F-4D97-AF65-F5344CB8AC3E}">
        <p14:creationId xmlns:p14="http://schemas.microsoft.com/office/powerpoint/2010/main" val="20665255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Lesson 01: Implementing a 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Multiple Stage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3360920"/>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pPr marL="342900" indent="-342900">
              <a:buFont typeface="Arial" panose="020B0604020202020204" pitchFamily="34" charset="0"/>
              <a:buChar char="•"/>
            </a:pPr>
            <a:r>
              <a:rPr lang="en-US" dirty="0"/>
              <a:t>Multi-stage builds helps optimize the files, improves their readability, and makes them easier to maintain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Managing Code Quality</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Video: Code Quality Defined</a:t>
            </a:r>
          </a:p>
        </p:txBody>
      </p:sp>
      <p:sp>
        <p:nvSpPr>
          <p:cNvPr id="2" name="Text Placeholder 1">
            <a:extLst>
              <a:ext uri="{FF2B5EF4-FFF2-40B4-BE49-F238E27FC236}">
                <a16:creationId xmlns:a16="http://schemas.microsoft.com/office/drawing/2014/main" id="{5791F95A-7A27-438C-9B6C-DFA40790DCA1}"/>
              </a:ext>
            </a:extLst>
          </p:cNvPr>
          <p:cNvSpPr>
            <a:spLocks noGrp="1"/>
          </p:cNvSpPr>
          <p:nvPr>
            <p:ph type="body" sz="quarter" idx="10"/>
          </p:nvPr>
        </p:nvSpPr>
        <p:spPr>
          <a:xfrm>
            <a:off x="439793" y="1075777"/>
            <a:ext cx="8263890" cy="2973122"/>
          </a:xfrm>
        </p:spPr>
        <p:txBody>
          <a:bodyPr/>
          <a:lstStyle/>
          <a:p>
            <a:r>
              <a:rPr lang="en-US" dirty="0"/>
              <a:t>Short deadlines, a lack of coding standards, and poor technical skills can lead to  code that is NOT:</a:t>
            </a:r>
          </a:p>
          <a:p>
            <a:pPr marL="514350" lvl="1" indent="-342900">
              <a:buFont typeface="Arial" panose="020B0604020202020204" pitchFamily="34" charset="0"/>
              <a:buChar char="•"/>
            </a:pPr>
            <a:r>
              <a:rPr lang="en-US" sz="2100" dirty="0"/>
              <a:t>Clear and readable</a:t>
            </a:r>
          </a:p>
          <a:p>
            <a:pPr marL="514350" lvl="1" indent="-342900">
              <a:buFont typeface="Arial" panose="020B0604020202020204" pitchFamily="34" charset="0"/>
              <a:buChar char="•"/>
            </a:pPr>
            <a:r>
              <a:rPr lang="en-US" sz="2100" dirty="0"/>
              <a:t>Documented</a:t>
            </a:r>
          </a:p>
          <a:p>
            <a:pPr marL="514350" lvl="1" indent="-342900">
              <a:buFont typeface="Arial" panose="020B0604020202020204" pitchFamily="34" charset="0"/>
              <a:buChar char="•"/>
            </a:pPr>
            <a:r>
              <a:rPr lang="en-US" sz="2100" dirty="0"/>
              <a:t>Efficient</a:t>
            </a:r>
          </a:p>
          <a:p>
            <a:pPr marL="514350" lvl="1" indent="-342900">
              <a:buFont typeface="Arial" panose="020B0604020202020204" pitchFamily="34" charset="0"/>
              <a:buChar char="•"/>
            </a:pPr>
            <a:r>
              <a:rPr lang="en-US" sz="2100" dirty="0"/>
              <a:t>Maintainable</a:t>
            </a:r>
          </a:p>
          <a:p>
            <a:pPr marL="514350" lvl="1" indent="-342900">
              <a:buFont typeface="Arial" panose="020B0604020202020204" pitchFamily="34" charset="0"/>
              <a:buChar char="•"/>
            </a:pPr>
            <a:r>
              <a:rPr lang="en-US" sz="2100" dirty="0"/>
              <a:t>Extensible</a:t>
            </a:r>
          </a:p>
          <a:p>
            <a:pPr marL="514350" lvl="1" indent="-342900">
              <a:buFont typeface="Arial" panose="020B0604020202020204" pitchFamily="34" charset="0"/>
              <a:buChar char="•"/>
            </a:pPr>
            <a:r>
              <a:rPr lang="en-US" sz="2100" dirty="0"/>
              <a:t>Secure</a:t>
            </a:r>
            <a:endParaRPr lang="en-US" sz="1800" dirty="0"/>
          </a:p>
        </p:txBody>
      </p:sp>
    </p:spTree>
    <p:extLst>
      <p:ext uri="{BB962C8B-B14F-4D97-AF65-F5344CB8AC3E}">
        <p14:creationId xmlns:p14="http://schemas.microsoft.com/office/powerpoint/2010/main" val="46779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D1B4-FF6C-4881-99D1-D1376403CCF4}"/>
              </a:ext>
            </a:extLst>
          </p:cNvPr>
          <p:cNvSpPr>
            <a:spLocks noGrp="1"/>
          </p:cNvSpPr>
          <p:nvPr>
            <p:ph type="title"/>
          </p:nvPr>
        </p:nvSpPr>
        <p:spPr/>
        <p:txBody>
          <a:bodyPr/>
          <a:lstStyle/>
          <a:p>
            <a:r>
              <a:rPr lang="en-US" dirty="0"/>
              <a:t>Sources and Impacts of Technical Debt</a:t>
            </a:r>
          </a:p>
        </p:txBody>
      </p:sp>
      <p:sp>
        <p:nvSpPr>
          <p:cNvPr id="3" name="Text Placeholder 2">
            <a:extLst>
              <a:ext uri="{FF2B5EF4-FFF2-40B4-BE49-F238E27FC236}">
                <a16:creationId xmlns:a16="http://schemas.microsoft.com/office/drawing/2014/main" id="{5A9B0333-D82E-4EC3-8526-0A7D8E093E4F}"/>
              </a:ext>
            </a:extLst>
          </p:cNvPr>
          <p:cNvSpPr>
            <a:spLocks noGrp="1"/>
          </p:cNvSpPr>
          <p:nvPr>
            <p:ph type="body" sz="quarter" idx="10"/>
          </p:nvPr>
        </p:nvSpPr>
        <p:spPr>
          <a:xfrm>
            <a:off x="439793" y="1075777"/>
            <a:ext cx="8263890" cy="3804118"/>
          </a:xfrm>
        </p:spPr>
        <p:txBody>
          <a:bodyPr/>
          <a:lstStyle/>
          <a:p>
            <a:pPr marL="342900" indent="-342900">
              <a:buFont typeface="Arial" panose="020B0604020202020204" pitchFamily="34" charset="0"/>
              <a:buChar char="•"/>
            </a:pPr>
            <a:r>
              <a:rPr lang="en-US" dirty="0"/>
              <a:t>Technical Debt describes the future penalty that you incur today by making easy or quick choices in software development practices.</a:t>
            </a:r>
          </a:p>
          <a:p>
            <a:pPr marL="342900" indent="-342900">
              <a:buFont typeface="Arial" panose="020B0604020202020204" pitchFamily="34" charset="0"/>
              <a:buChar char="•"/>
            </a:pPr>
            <a:r>
              <a:rPr lang="en-US" dirty="0"/>
              <a:t>Common sources of technical debt are:</a:t>
            </a:r>
          </a:p>
          <a:p>
            <a:pPr marL="685800" lvl="2" indent="-342900">
              <a:buFont typeface="Arial" panose="020B0604020202020204" pitchFamily="34" charset="0"/>
              <a:buChar char="•"/>
            </a:pPr>
            <a:r>
              <a:rPr lang="en-US" sz="1500" dirty="0"/>
              <a:t>Lack of coding style and standards</a:t>
            </a:r>
          </a:p>
          <a:p>
            <a:pPr marL="685800" lvl="2" indent="-342900">
              <a:buFont typeface="Arial" panose="020B0604020202020204" pitchFamily="34" charset="0"/>
              <a:buChar char="•"/>
            </a:pPr>
            <a:r>
              <a:rPr lang="en-US" sz="1500" dirty="0"/>
              <a:t>Lack of or poor design of unit test cases</a:t>
            </a:r>
          </a:p>
          <a:p>
            <a:pPr marL="685800" lvl="2" indent="-342900">
              <a:buFont typeface="Arial" panose="020B0604020202020204" pitchFamily="34" charset="0"/>
              <a:buChar char="•"/>
            </a:pPr>
            <a:r>
              <a:rPr lang="en-US" sz="1500" dirty="0"/>
              <a:t>Ignoring or not understanding object orient design principles</a:t>
            </a:r>
          </a:p>
          <a:p>
            <a:pPr marL="685800" lvl="2" indent="-342900">
              <a:buFont typeface="Arial" panose="020B0604020202020204" pitchFamily="34" charset="0"/>
              <a:buChar char="•"/>
            </a:pPr>
            <a:r>
              <a:rPr lang="en-US" sz="1500" dirty="0"/>
              <a:t>Monolithic classes and code libraries</a:t>
            </a:r>
          </a:p>
          <a:p>
            <a:pPr marL="685800" lvl="2" indent="-342900">
              <a:buFont typeface="Arial" panose="020B0604020202020204" pitchFamily="34" charset="0"/>
              <a:buChar char="•"/>
            </a:pPr>
            <a:r>
              <a:rPr lang="en-US" sz="1500" dirty="0"/>
              <a:t>Poorly envisioned use of technology, architecture and approach</a:t>
            </a:r>
          </a:p>
          <a:p>
            <a:pPr marL="685800" lvl="2" indent="-342900">
              <a:buFont typeface="Arial" panose="020B0604020202020204" pitchFamily="34" charset="0"/>
              <a:buChar char="•"/>
            </a:pPr>
            <a:r>
              <a:rPr lang="en-US" sz="1500" dirty="0"/>
              <a:t>Over-engineering code </a:t>
            </a:r>
          </a:p>
          <a:p>
            <a:pPr marL="685800" lvl="2" indent="-342900">
              <a:buFont typeface="Arial" panose="020B0604020202020204" pitchFamily="34" charset="0"/>
              <a:buChar char="•"/>
            </a:pPr>
            <a:r>
              <a:rPr lang="en-US" sz="1500" dirty="0"/>
              <a:t>Insufficient comments and documentation</a:t>
            </a:r>
          </a:p>
          <a:p>
            <a:pPr marL="685800" lvl="2" indent="-342900">
              <a:buFont typeface="Arial" panose="020B0604020202020204" pitchFamily="34" charset="0"/>
              <a:buChar char="•"/>
            </a:pPr>
            <a:r>
              <a:rPr lang="en-US" sz="1500" dirty="0"/>
              <a:t>Not writing self-documenting code </a:t>
            </a:r>
          </a:p>
          <a:p>
            <a:pPr marL="685800" lvl="2" indent="-342900">
              <a:buFont typeface="Arial" panose="020B0604020202020204" pitchFamily="34" charset="0"/>
              <a:buChar char="•"/>
            </a:pPr>
            <a:r>
              <a:rPr lang="en-US" sz="1500" dirty="0"/>
              <a:t>Taking shortcuts to meet deadlines</a:t>
            </a:r>
          </a:p>
          <a:p>
            <a:pPr marL="685800" lvl="2" indent="-342900">
              <a:buFont typeface="Arial" panose="020B0604020202020204" pitchFamily="34" charset="0"/>
              <a:buChar char="•"/>
            </a:pPr>
            <a:r>
              <a:rPr lang="en-US" sz="1500" dirty="0"/>
              <a:t>Leaving dead code in place</a:t>
            </a:r>
            <a:endParaRPr lang="en-US" sz="900" dirty="0"/>
          </a:p>
        </p:txBody>
      </p:sp>
    </p:spTree>
    <p:extLst>
      <p:ext uri="{BB962C8B-B14F-4D97-AF65-F5344CB8AC3E}">
        <p14:creationId xmlns:p14="http://schemas.microsoft.com/office/powerpoint/2010/main" val="19057228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61A3-EB52-43AA-B291-78D4B5161E6C}"/>
              </a:ext>
            </a:extLst>
          </p:cNvPr>
          <p:cNvSpPr>
            <a:spLocks noGrp="1"/>
          </p:cNvSpPr>
          <p:nvPr>
            <p:ph type="title"/>
          </p:nvPr>
        </p:nvSpPr>
        <p:spPr>
          <a:xfrm>
            <a:off x="441197" y="342900"/>
            <a:ext cx="8263890" cy="830997"/>
          </a:xfrm>
        </p:spPr>
        <p:txBody>
          <a:bodyPr/>
          <a:lstStyle/>
          <a:p>
            <a:r>
              <a:rPr lang="en-US" dirty="0"/>
              <a:t>Lab: Managing Technical Debt with Azure DevOps and </a:t>
            </a:r>
            <a:r>
              <a:rPr lang="en-US" dirty="0" err="1"/>
              <a:t>SonarCloud</a:t>
            </a:r>
            <a:endParaRPr lang="en-US" dirty="0"/>
          </a:p>
        </p:txBody>
      </p:sp>
      <p:sp>
        <p:nvSpPr>
          <p:cNvPr id="3" name="Text Placeholder 2">
            <a:extLst>
              <a:ext uri="{FF2B5EF4-FFF2-40B4-BE49-F238E27FC236}">
                <a16:creationId xmlns:a16="http://schemas.microsoft.com/office/drawing/2014/main" id="{15C16E39-5B65-4130-9226-18B3A8FD87F5}"/>
              </a:ext>
            </a:extLst>
          </p:cNvPr>
          <p:cNvSpPr>
            <a:spLocks noGrp="1"/>
          </p:cNvSpPr>
          <p:nvPr>
            <p:ph type="body" sz="quarter" idx="10"/>
          </p:nvPr>
        </p:nvSpPr>
        <p:spPr>
          <a:xfrm>
            <a:off x="439793" y="1315808"/>
            <a:ext cx="8263890" cy="2243691"/>
          </a:xfrm>
        </p:spPr>
        <p:txBody>
          <a:bodyPr/>
          <a:lstStyle/>
          <a:p>
            <a:r>
              <a:rPr lang="en-US" dirty="0"/>
              <a:t>In this hands-on lab, you will learn how to manage and report on technical debt using </a:t>
            </a:r>
            <a:r>
              <a:rPr lang="en-US" dirty="0" err="1"/>
              <a:t>SonarCloud</a:t>
            </a:r>
            <a:r>
              <a:rPr lang="en-US" dirty="0"/>
              <a:t> integration with Azure DevOps. You will perform the following tasks:</a:t>
            </a:r>
          </a:p>
          <a:p>
            <a:pPr marL="384572" lvl="1" indent="-213122">
              <a:buFont typeface="Arial" panose="020B0604020202020204" pitchFamily="34" charset="0"/>
              <a:buChar char="•"/>
            </a:pPr>
            <a:r>
              <a:rPr lang="en-US" sz="1800" dirty="0"/>
              <a:t>Integrate </a:t>
            </a:r>
            <a:r>
              <a:rPr lang="en-US" sz="1800" dirty="0" err="1"/>
              <a:t>SonarCloud</a:t>
            </a:r>
            <a:r>
              <a:rPr lang="en-US" sz="1800" dirty="0"/>
              <a:t> with Azure DevOps and run an analysis</a:t>
            </a:r>
          </a:p>
          <a:p>
            <a:pPr marL="384572" lvl="1" indent="-213122">
              <a:buFont typeface="Arial" panose="020B0604020202020204" pitchFamily="34" charset="0"/>
              <a:buChar char="•"/>
            </a:pPr>
            <a:r>
              <a:rPr lang="en-US" sz="1800" dirty="0"/>
              <a:t>Analyze the results</a:t>
            </a:r>
          </a:p>
          <a:p>
            <a:pPr marL="384572" lvl="1" indent="-213122">
              <a:buFont typeface="Arial" panose="020B0604020202020204" pitchFamily="34" charset="0"/>
              <a:buChar char="•"/>
            </a:pPr>
            <a:r>
              <a:rPr lang="en-US" sz="1800" dirty="0"/>
              <a:t>Configure a quality profile to control the rule set used for analyzing your project</a:t>
            </a:r>
            <a:endParaRPr lang="en-US" dirty="0"/>
          </a:p>
        </p:txBody>
      </p:sp>
      <p:sp>
        <p:nvSpPr>
          <p:cNvPr id="4" name="Rectangle 3">
            <a:extLst>
              <a:ext uri="{FF2B5EF4-FFF2-40B4-BE49-F238E27FC236}">
                <a16:creationId xmlns:a16="http://schemas.microsoft.com/office/drawing/2014/main" id="{45518F46-55DC-499C-9C78-57CAD51C78C1}"/>
              </a:ext>
            </a:extLst>
          </p:cNvPr>
          <p:cNvSpPr/>
          <p:nvPr/>
        </p:nvSpPr>
        <p:spPr>
          <a:xfrm>
            <a:off x="385762" y="4071795"/>
            <a:ext cx="8022431" cy="300082"/>
          </a:xfrm>
          <a:prstGeom prst="rect">
            <a:avLst/>
          </a:prstGeom>
        </p:spPr>
        <p:txBody>
          <a:bodyPr wrap="square">
            <a:spAutoFit/>
          </a:bodyPr>
          <a:lstStyle/>
          <a:p>
            <a:pPr defTabSz="685775">
              <a:lnSpc>
                <a:spcPct val="90000"/>
              </a:lnSpc>
              <a:spcAft>
                <a:spcPts val="250"/>
              </a:spcAft>
              <a:defRPr/>
            </a:pPr>
            <a:r>
              <a:rPr lang="en-US" sz="1050" dirty="0">
                <a:solidFill>
                  <a:srgbClr val="00B050"/>
                </a:solidFill>
                <a:latin typeface="Segoe UI Light" pitchFamily="34" charset="0"/>
              </a:rPr>
              <a:t>✔️ </a:t>
            </a:r>
            <a:r>
              <a:rPr lang="en-US" sz="1500" dirty="0">
                <a:gradFill>
                  <a:gsLst>
                    <a:gs pos="1250">
                      <a:srgbClr val="1A1A1A"/>
                    </a:gs>
                    <a:gs pos="100000">
                      <a:srgbClr val="1A1A1A"/>
                    </a:gs>
                  </a:gsLst>
                  <a:lin ang="5400000" scaled="0"/>
                </a:gradFill>
                <a:latin typeface="Segoe UI"/>
                <a:cs typeface="Segoe UI Semilight" panose="020B0402040204020203" pitchFamily="34" charset="0"/>
              </a:rPr>
              <a:t>Note that you must have already completed the prerequisite labs in the Welcome section</a:t>
            </a:r>
            <a:r>
              <a:rPr lang="en-US" sz="1050" dirty="0">
                <a:solidFill>
                  <a:srgbClr val="1A1A1A"/>
                </a:solidFill>
                <a:latin typeface="Segoe UI"/>
              </a:rPr>
              <a:t>.</a:t>
            </a:r>
          </a:p>
        </p:txBody>
      </p:sp>
    </p:spTree>
    <p:extLst>
      <p:ext uri="{BB962C8B-B14F-4D97-AF65-F5344CB8AC3E}">
        <p14:creationId xmlns:p14="http://schemas.microsoft.com/office/powerpoint/2010/main" val="12067012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DevOps and Azure DevOps</a:t>
            </a:r>
          </a:p>
          <a:p>
            <a:r>
              <a:rPr lang="en-US" dirty="0"/>
              <a:t>Source Code Control</a:t>
            </a:r>
          </a:p>
          <a:p>
            <a:r>
              <a:rPr lang="en-US" dirty="0"/>
              <a:t>Build infrastructure</a:t>
            </a:r>
          </a:p>
          <a:p>
            <a:r>
              <a:rPr lang="en-US" dirty="0"/>
              <a:t>Continuous integration pipelines</a:t>
            </a:r>
          </a:p>
          <a:p>
            <a:r>
              <a:rPr lang="en-US" dirty="0"/>
              <a:t>Application configuration and secrets</a:t>
            </a:r>
          </a:p>
          <a:p>
            <a:r>
              <a:rPr lang="en-US" dirty="0"/>
              <a:t>Mobile DevOps</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30F1-EFB7-48E1-A21F-409C972B5054}"/>
              </a:ext>
            </a:extLst>
          </p:cNvPr>
          <p:cNvSpPr>
            <a:spLocks noGrp="1"/>
          </p:cNvSpPr>
          <p:nvPr>
            <p:ph type="title"/>
          </p:nvPr>
        </p:nvSpPr>
        <p:spPr>
          <a:xfrm>
            <a:off x="441197" y="342900"/>
            <a:ext cx="8263890" cy="1246495"/>
          </a:xfrm>
        </p:spPr>
        <p:txBody>
          <a:bodyPr/>
          <a:lstStyle/>
          <a:p>
            <a:r>
              <a:rPr lang="en-US" dirty="0"/>
              <a:t>Demonstration: Detecting Open Source Issues with WhiteSource Bolt</a:t>
            </a:r>
            <a:br>
              <a:rPr lang="en-US" dirty="0"/>
            </a:br>
            <a:endParaRPr lang="en-US" dirty="0"/>
          </a:p>
        </p:txBody>
      </p:sp>
      <p:pic>
        <p:nvPicPr>
          <p:cNvPr id="3" name="Picture 2" descr="Screenshot from the video. The WhiteSource Bolt Build report is shown. The Vulnerability score is Medium. There is one vulnerable library. ">
            <a:extLst>
              <a:ext uri="{FF2B5EF4-FFF2-40B4-BE49-F238E27FC236}">
                <a16:creationId xmlns:a16="http://schemas.microsoft.com/office/drawing/2014/main" id="{2E65E8F6-CEDB-4402-858C-B2798CB7193E}"/>
              </a:ext>
            </a:extLst>
          </p:cNvPr>
          <p:cNvPicPr>
            <a:picLocks noChangeAspect="1"/>
          </p:cNvPicPr>
          <p:nvPr/>
        </p:nvPicPr>
        <p:blipFill>
          <a:blip r:embed="rId3"/>
          <a:stretch>
            <a:fillRect/>
          </a:stretch>
        </p:blipFill>
        <p:spPr>
          <a:xfrm>
            <a:off x="468190" y="1333394"/>
            <a:ext cx="8176847" cy="3331412"/>
          </a:xfrm>
          <a:prstGeom prst="rect">
            <a:avLst/>
          </a:prstGeom>
          <a:ln>
            <a:solidFill>
              <a:schemeClr val="tx1"/>
            </a:solidFill>
          </a:ln>
        </p:spPr>
      </p:pic>
    </p:spTree>
    <p:extLst>
      <p:ext uri="{BB962C8B-B14F-4D97-AF65-F5344CB8AC3E}">
        <p14:creationId xmlns:p14="http://schemas.microsoft.com/office/powerpoint/2010/main" val="23389401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a:t>
            </a:r>
          </a:p>
        </p:txBody>
      </p:sp>
    </p:spTree>
    <p:extLst>
      <p:ext uri="{BB962C8B-B14F-4D97-AF65-F5344CB8AC3E}">
        <p14:creationId xmlns:p14="http://schemas.microsoft.com/office/powerpoint/2010/main" val="716460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Tree>
    <p:extLst>
      <p:ext uri="{BB962C8B-B14F-4D97-AF65-F5344CB8AC3E}">
        <p14:creationId xmlns:p14="http://schemas.microsoft.com/office/powerpoint/2010/main" val="27241622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10674319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41197" y="342900"/>
            <a:ext cx="8317448" cy="830997"/>
          </a:xfrm>
        </p:spPr>
        <p:txBody>
          <a:bodyPr/>
          <a:lstStyle/>
          <a:p>
            <a:r>
              <a:rPr lang="en-US" dirty="0"/>
              <a:t>Demonstration: Using Variables to Avoid Hard-coded Values</a:t>
            </a:r>
          </a:p>
        </p:txBody>
      </p:sp>
      <p:pic>
        <p:nvPicPr>
          <p:cNvPr id="4" name="Picture 3" descr="Screenshot from the video of the Variables tab. Shown are Pipeline Variables, Variable groups, and predefined variables. ">
            <a:extLst>
              <a:ext uri="{FF2B5EF4-FFF2-40B4-BE49-F238E27FC236}">
                <a16:creationId xmlns:a16="http://schemas.microsoft.com/office/drawing/2014/main" id="{C258A958-DF0A-4A2E-9A3E-C2B088CA9FE7}"/>
              </a:ext>
            </a:extLst>
          </p:cNvPr>
          <p:cNvPicPr>
            <a:picLocks noChangeAspect="1"/>
          </p:cNvPicPr>
          <p:nvPr/>
        </p:nvPicPr>
        <p:blipFill>
          <a:blip r:embed="rId3"/>
          <a:stretch>
            <a:fillRect/>
          </a:stretch>
        </p:blipFill>
        <p:spPr>
          <a:xfrm>
            <a:off x="503635" y="1285875"/>
            <a:ext cx="8136731" cy="2571750"/>
          </a:xfrm>
          <a:prstGeom prst="rect">
            <a:avLst/>
          </a:prstGeom>
          <a:ln>
            <a:solidFill>
              <a:schemeClr val="tx1"/>
            </a:solidFill>
          </a:ln>
        </p:spPr>
      </p:pic>
    </p:spTree>
    <p:extLst>
      <p:ext uri="{BB962C8B-B14F-4D97-AF65-F5344CB8AC3E}">
        <p14:creationId xmlns:p14="http://schemas.microsoft.com/office/powerpoint/2010/main" val="1902543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36D2-3D87-49E3-BFB0-955854AE6DF8}"/>
              </a:ext>
            </a:extLst>
          </p:cNvPr>
          <p:cNvSpPr>
            <a:spLocks noGrp="1"/>
          </p:cNvSpPr>
          <p:nvPr>
            <p:ph type="title"/>
          </p:nvPr>
        </p:nvSpPr>
        <p:spPr/>
        <p:txBody>
          <a:bodyPr/>
          <a:lstStyle/>
          <a:p>
            <a:r>
              <a:rPr lang="en-US" dirty="0"/>
              <a:t>Video: Implementing Build Triggers</a:t>
            </a:r>
          </a:p>
        </p:txBody>
      </p:sp>
      <p:pic>
        <p:nvPicPr>
          <p:cNvPr id="4" name="Picture 3" descr="Screenshot from the video. The Build Triggers tab is shown with two choices: Scheduled and Build Completion. ">
            <a:extLst>
              <a:ext uri="{FF2B5EF4-FFF2-40B4-BE49-F238E27FC236}">
                <a16:creationId xmlns:a16="http://schemas.microsoft.com/office/drawing/2014/main" id="{551AC118-89B4-4991-9A45-C496B0ED84E0}"/>
              </a:ext>
            </a:extLst>
          </p:cNvPr>
          <p:cNvPicPr>
            <a:picLocks noChangeAspect="1"/>
          </p:cNvPicPr>
          <p:nvPr/>
        </p:nvPicPr>
        <p:blipFill>
          <a:blip r:embed="rId3"/>
          <a:stretch>
            <a:fillRect/>
          </a:stretch>
        </p:blipFill>
        <p:spPr>
          <a:xfrm>
            <a:off x="630650" y="998839"/>
            <a:ext cx="6415088" cy="3589163"/>
          </a:xfrm>
          <a:prstGeom prst="rect">
            <a:avLst/>
          </a:prstGeom>
          <a:ln>
            <a:solidFill>
              <a:schemeClr val="tx1"/>
            </a:solidFill>
          </a:ln>
        </p:spPr>
      </p:pic>
    </p:spTree>
    <p:extLst>
      <p:ext uri="{BB962C8B-B14F-4D97-AF65-F5344CB8AC3E}">
        <p14:creationId xmlns:p14="http://schemas.microsoft.com/office/powerpoint/2010/main" val="10864174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A55C91-6F9D-4238-A34A-37CC582CC34A}"/>
              </a:ext>
            </a:extLst>
          </p:cNvPr>
          <p:cNvSpPr>
            <a:spLocks noGrp="1"/>
          </p:cNvSpPr>
          <p:nvPr>
            <p:ph type="title"/>
          </p:nvPr>
        </p:nvSpPr>
        <p:spPr/>
        <p:txBody>
          <a:bodyPr/>
          <a:lstStyle/>
          <a:p>
            <a:r>
              <a:rPr lang="en-US" dirty="0">
                <a:solidFill>
                  <a:schemeClr val="accent2"/>
                </a:solidFill>
              </a:rPr>
              <a:t>A/B Testing</a:t>
            </a:r>
            <a:endParaRPr lang="en-US" dirty="0"/>
          </a:p>
        </p:txBody>
      </p:sp>
      <p:sp>
        <p:nvSpPr>
          <p:cNvPr id="3" name="Text Placeholder 2">
            <a:extLst>
              <a:ext uri="{FF2B5EF4-FFF2-40B4-BE49-F238E27FC236}">
                <a16:creationId xmlns:a16="http://schemas.microsoft.com/office/drawing/2014/main" id="{DE8ADF4F-80C3-486D-A443-E29F2F1AC49D}"/>
              </a:ext>
            </a:extLst>
          </p:cNvPr>
          <p:cNvSpPr>
            <a:spLocks noGrp="1"/>
          </p:cNvSpPr>
          <p:nvPr>
            <p:ph type="body" sz="quarter" idx="10"/>
          </p:nvPr>
        </p:nvSpPr>
        <p:spPr>
          <a:xfrm>
            <a:off x="439793" y="1075778"/>
            <a:ext cx="8263890" cy="1745093"/>
          </a:xfrm>
        </p:spPr>
        <p:txBody>
          <a:bodyPr/>
          <a:lstStyle/>
          <a:p>
            <a:r>
              <a:rPr lang="en-US" dirty="0"/>
              <a:t>A/B testing is mostly an experiment where two or more variants of a page are shown to users at random, and statistical analysis is used to determine which variation performs better for a given conversion goal.</a:t>
            </a:r>
          </a:p>
          <a:p>
            <a:endParaRPr lang="en-US" dirty="0"/>
          </a:p>
          <a:p>
            <a:endParaRPr lang="en-US" dirty="0"/>
          </a:p>
        </p:txBody>
      </p:sp>
      <p:pic>
        <p:nvPicPr>
          <p:cNvPr id="5" name="Picture 4" descr="A picture containing clock&#10;&#10;Description automatically generated">
            <a:extLst>
              <a:ext uri="{FF2B5EF4-FFF2-40B4-BE49-F238E27FC236}">
                <a16:creationId xmlns:a16="http://schemas.microsoft.com/office/drawing/2014/main" id="{CA9CE7D0-77D0-4102-8B4E-CCC6544A6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98" y="2301768"/>
            <a:ext cx="8193827" cy="2232818"/>
          </a:xfrm>
          <a:prstGeom prst="rect">
            <a:avLst/>
          </a:prstGeom>
        </p:spPr>
      </p:pic>
    </p:spTree>
    <p:extLst>
      <p:ext uri="{BB962C8B-B14F-4D97-AF65-F5344CB8AC3E}">
        <p14:creationId xmlns:p14="http://schemas.microsoft.com/office/powerpoint/2010/main" val="5845266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Release strategy</a:t>
            </a:r>
          </a:p>
          <a:p>
            <a:r>
              <a:rPr lang="en-US" dirty="0"/>
              <a:t>Dependency management</a:t>
            </a:r>
          </a:p>
          <a:p>
            <a:r>
              <a:rPr lang="en-US" dirty="0"/>
              <a:t>Infrastructure and configuration management</a:t>
            </a:r>
          </a:p>
          <a:p>
            <a:r>
              <a:rPr lang="en-US" dirty="0"/>
              <a:t>System feedback mechanisms</a:t>
            </a:r>
          </a:p>
          <a:p>
            <a:r>
              <a:rPr lang="en-US" dirty="0"/>
              <a:t>A-400 exam strategy</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CEE4-474E-4B40-811E-AD4DBD723AE2}"/>
              </a:ext>
            </a:extLst>
          </p:cNvPr>
          <p:cNvSpPr>
            <a:spLocks noGrp="1"/>
          </p:cNvSpPr>
          <p:nvPr>
            <p:ph type="title"/>
          </p:nvPr>
        </p:nvSpPr>
        <p:spPr/>
        <p:txBody>
          <a:bodyPr/>
          <a:lstStyle/>
          <a:p>
            <a:r>
              <a:rPr lang="en-US" dirty="0"/>
              <a:t>Continuous Delivery</a:t>
            </a:r>
          </a:p>
        </p:txBody>
      </p:sp>
      <p:sp>
        <p:nvSpPr>
          <p:cNvPr id="3" name="Content Placeholder 2">
            <a:extLst>
              <a:ext uri="{FF2B5EF4-FFF2-40B4-BE49-F238E27FC236}">
                <a16:creationId xmlns:a16="http://schemas.microsoft.com/office/drawing/2014/main" id="{EFB6FED9-B13B-466B-BAA8-71179180B354}"/>
              </a:ext>
            </a:extLst>
          </p:cNvPr>
          <p:cNvSpPr>
            <a:spLocks noGrp="1"/>
          </p:cNvSpPr>
          <p:nvPr>
            <p:ph type="body" sz="quarter" idx="10"/>
          </p:nvPr>
        </p:nvSpPr>
        <p:spPr>
          <a:xfrm>
            <a:off x="439793" y="1075777"/>
            <a:ext cx="8263890" cy="2917722"/>
          </a:xfrm>
        </p:spPr>
        <p:txBody>
          <a:bodyPr/>
          <a:lstStyle/>
          <a:p>
            <a:pPr marL="342900" indent="-342900">
              <a:buFont typeface="Arial" panose="020B0604020202020204" pitchFamily="34" charset="0"/>
              <a:buChar char="•"/>
            </a:pPr>
            <a:r>
              <a:rPr lang="en-US" dirty="0"/>
              <a:t>Continuous Delivery is delivering on the Agile Promise</a:t>
            </a:r>
          </a:p>
          <a:p>
            <a:pPr marL="342900" indent="-342900">
              <a:buFont typeface="Arial" panose="020B0604020202020204" pitchFamily="34" charset="0"/>
              <a:buChar char="•"/>
            </a:pPr>
            <a:r>
              <a:rPr lang="en-US" dirty="0"/>
              <a:t>Bottlenecks shifted after implementing Agile</a:t>
            </a:r>
          </a:p>
          <a:p>
            <a:pPr marL="342900" indent="-342900">
              <a:buFont typeface="Arial" panose="020B0604020202020204" pitchFamily="34" charset="0"/>
              <a:buChar char="•"/>
            </a:pPr>
            <a:r>
              <a:rPr lang="en-US" dirty="0"/>
              <a:t>Problem is within Delivery</a:t>
            </a:r>
          </a:p>
          <a:p>
            <a:pPr marL="428625" lvl="1" indent="-257175">
              <a:buFont typeface="Arial" panose="020B0604020202020204" pitchFamily="34" charset="0"/>
              <a:buChar char="•"/>
            </a:pPr>
            <a:r>
              <a:rPr lang="en-US" dirty="0"/>
              <a:t>Separation of Dev and Ops</a:t>
            </a:r>
          </a:p>
          <a:p>
            <a:pPr marL="428625" lvl="1" indent="-257175">
              <a:buFont typeface="Arial" panose="020B0604020202020204" pitchFamily="34" charset="0"/>
              <a:buChar char="•"/>
            </a:pPr>
            <a:r>
              <a:rPr lang="en-US" dirty="0"/>
              <a:t>Dev looks for change</a:t>
            </a:r>
          </a:p>
          <a:p>
            <a:pPr marL="428625" lvl="1" indent="-257175">
              <a:buFont typeface="Arial" panose="020B0604020202020204" pitchFamily="34" charset="0"/>
              <a:buChar char="•"/>
            </a:pPr>
            <a:r>
              <a:rPr lang="en-US" dirty="0"/>
              <a:t>Ops looks for Stability</a:t>
            </a:r>
          </a:p>
          <a:p>
            <a:pPr marL="428625" lvl="1" indent="-257175">
              <a:buFont typeface="Arial" panose="020B0604020202020204" pitchFamily="34" charset="0"/>
              <a:buChar char="•"/>
            </a:pPr>
            <a:r>
              <a:rPr lang="en-US" dirty="0"/>
              <a:t>This blocks delivery</a:t>
            </a:r>
          </a:p>
          <a:p>
            <a:pPr marL="342900" indent="-342900">
              <a:buFont typeface="Arial" panose="020B0604020202020204" pitchFamily="34" charset="0"/>
              <a:buChar char="•"/>
            </a:pPr>
            <a:r>
              <a:rPr lang="en-US" dirty="0"/>
              <a:t>By implementing DevOps and Continuous Delivery we should be able to push out changes on demand !</a:t>
            </a:r>
          </a:p>
        </p:txBody>
      </p:sp>
    </p:spTree>
    <p:extLst>
      <p:ext uri="{BB962C8B-B14F-4D97-AF65-F5344CB8AC3E}">
        <p14:creationId xmlns:p14="http://schemas.microsoft.com/office/powerpoint/2010/main" val="21690389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199" t="-5676" r="-4119" b="-628"/>
          <a:stretch/>
        </p:blipFill>
        <p:spPr>
          <a:xfrm>
            <a:off x="3218811" y="524290"/>
            <a:ext cx="5665805" cy="3852254"/>
          </a:xfrm>
          <a:prstGeom prst="rect">
            <a:avLst/>
          </a:prstGeom>
        </p:spPr>
      </p:pic>
      <p:sp>
        <p:nvSpPr>
          <p:cNvPr id="2" name="Title 1"/>
          <p:cNvSpPr>
            <a:spLocks noGrp="1"/>
          </p:cNvSpPr>
          <p:nvPr>
            <p:ph type="title"/>
          </p:nvPr>
        </p:nvSpPr>
        <p:spPr/>
        <p:txBody>
          <a:bodyPr vert="horz" wrap="square" lIns="68580" tIns="34290" rIns="68580" bIns="34290" rtlCol="0" anchor="b">
            <a:normAutofit/>
          </a:bodyPr>
          <a:lstStyle/>
          <a:p>
            <a:r>
              <a:rPr lang="en-US" sz="3000" dirty="0"/>
              <a:t>Continuously delivering value</a:t>
            </a:r>
          </a:p>
        </p:txBody>
      </p:sp>
    </p:spTree>
    <p:extLst>
      <p:ext uri="{BB962C8B-B14F-4D97-AF65-F5344CB8AC3E}">
        <p14:creationId xmlns:p14="http://schemas.microsoft.com/office/powerpoint/2010/main" val="31587111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Lesson 01: 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4"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Azure DevOps Engineer is an expert-level certification</a:t>
            </a:r>
          </a:p>
          <a:p>
            <a:pPr lvl="1"/>
            <a:r>
              <a:rPr lang="en-US" dirty="0"/>
              <a:t>You should already know how to deploy and configure Azure resources</a:t>
            </a:r>
          </a:p>
          <a:p>
            <a:r>
              <a:rPr lang="en-US" dirty="0"/>
              <a:t>This is a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61</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Lesson 01: 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E.g. use application insights</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r>
              <a:rPr lang="en-US" dirty="0"/>
              <a:t>Relevant blog post: </a:t>
            </a:r>
            <a:r>
              <a:rPr lang="en-US" b="1" dirty="0" err="1">
                <a:solidFill>
                  <a:srgbClr val="0070C0"/>
                </a:solidFill>
              </a:rPr>
              <a:t>timw.info</a:t>
            </a:r>
            <a:r>
              <a:rPr lang="en-US" b="1" dirty="0">
                <a:solidFill>
                  <a:srgbClr val="0070C0"/>
                </a:solidFill>
              </a:rPr>
              <a:t>/az2020</a:t>
            </a:r>
          </a:p>
          <a:p>
            <a:r>
              <a:rPr lang="en-US" dirty="0"/>
              <a:t>AZ-400 was published &lt;date&gt;</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On24 sends you the video link ~ 24 hours</a:t>
            </a:r>
          </a:p>
          <a:p>
            <a:pPr lvl="1"/>
            <a:r>
              <a:rPr lang="en-US" dirty="0"/>
              <a:t>Expect to review the video multiple times</a:t>
            </a:r>
          </a:p>
          <a:p>
            <a:r>
              <a:rPr lang="en-US" dirty="0"/>
              <a:t>Please put your questions in the Q/A window, not the group chat</a:t>
            </a:r>
          </a:p>
          <a:p>
            <a:r>
              <a:rPr lang="en-US" dirty="0"/>
              <a:t>I'll post answers to my Twitter feed between/after class:</a:t>
            </a:r>
          </a:p>
          <a:p>
            <a:pPr lvl="1"/>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7417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Lesson 01: 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5756</TotalTime>
  <Words>8785</Words>
  <Application>Microsoft Office PowerPoint</Application>
  <PresentationFormat>On-screen Show (16:9)</PresentationFormat>
  <Paragraphs>1037</Paragraphs>
  <Slides>136</Slides>
  <Notes>59</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136</vt:i4>
      </vt:variant>
    </vt:vector>
  </HeadingPairs>
  <TitlesOfParts>
    <vt:vector size="157"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Setting Expectations</vt:lpstr>
      <vt:lpstr>Azure DevOps Engineer Certification</vt:lpstr>
      <vt:lpstr>DevOps and Azure DevOps</vt:lpstr>
      <vt:lpstr>DevOps</vt:lpstr>
      <vt:lpstr>DevOps Personas</vt:lpstr>
      <vt:lpstr>DevOps: The Three Ways</vt:lpstr>
      <vt:lpstr>DevOps Engineer Role</vt:lpstr>
      <vt:lpstr>Mobile DevOps</vt:lpstr>
      <vt:lpstr>Source Control Benefits</vt:lpstr>
      <vt:lpstr>Source Control Proven Practices</vt:lpstr>
      <vt:lpstr>Git and TFVC</vt:lpstr>
      <vt:lpstr>Git: Feature Branch Workflow</vt:lpstr>
      <vt:lpstr>Collaborating with Pull Requests</vt:lpstr>
      <vt:lpstr>Build Infrastructure and Pipelines</vt:lpstr>
      <vt:lpstr>The Concept of Pipelines in DevOps</vt:lpstr>
      <vt:lpstr>Hosted vs Private Agents</vt:lpstr>
      <vt:lpstr>Azure Pipelines and YAML</vt:lpstr>
      <vt:lpstr>Continuous Integration</vt:lpstr>
      <vt:lpstr>Application Deployment to DEV and TEST</vt:lpstr>
      <vt:lpstr>Rethinking Application Config Data</vt:lpstr>
      <vt:lpstr>Lab: Integrating Azure Key Vault with Azure Pipeline</vt:lpstr>
      <vt:lpstr>Manage Secrets, Tokens &amp; Certificates</vt:lpstr>
      <vt:lpstr>SonarCloud</vt:lpstr>
      <vt:lpstr>Lab: WhiteSource</vt:lpstr>
      <vt:lpstr>Lesson 01: Implementing a Container Build Strategy</vt:lpstr>
      <vt:lpstr>Microservices and Containers</vt:lpstr>
      <vt:lpstr>Dockerfile Core Concepts</vt:lpstr>
      <vt:lpstr>Multiple Stage Builds</vt:lpstr>
      <vt:lpstr>Lesson 01: Managing Code Quality</vt:lpstr>
      <vt:lpstr>Video: Code Quality Defined</vt:lpstr>
      <vt:lpstr>Sources and Impacts of Technical Debt</vt:lpstr>
      <vt:lpstr>Lab: Managing Technical Debt with Azure DevOps and SonarCloud</vt:lpstr>
      <vt:lpstr>Demonstration: Detecting Open Source Issues with WhiteSource Bolt </vt:lpstr>
      <vt:lpstr>Source Control</vt:lpstr>
      <vt:lpstr>Visual Studio App Center</vt:lpstr>
      <vt:lpstr>Run UI Tests</vt:lpstr>
      <vt:lpstr>App Center Distribution</vt:lpstr>
      <vt:lpstr>The Four Pillars of Continuous Integration</vt:lpstr>
      <vt:lpstr>Demonstration: Using Variables to Avoid Hard-coded Values</vt:lpstr>
      <vt:lpstr>Video: Implementing Build Triggers</vt:lpstr>
      <vt:lpstr>Release Infrastructure and Continuous Delivery</vt:lpstr>
      <vt:lpstr>A/B Testing</vt:lpstr>
      <vt:lpstr>Continuous Delivery</vt:lpstr>
      <vt:lpstr>Continuously delivering value</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Lesson 01: Create a Release Pipeline</vt:lpstr>
      <vt:lpstr>Definitions and Glossary</vt:lpstr>
      <vt:lpstr>Important Deployment Tasks</vt:lpstr>
      <vt:lpstr>Secrets in your release pipeline</vt:lpstr>
      <vt:lpstr>Release Gates</vt:lpstr>
      <vt:lpstr>Service Hooks</vt:lpstr>
      <vt:lpstr>Lesson 01: 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Lesson 01: 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Lesson 01: Azure Automation</vt:lpstr>
      <vt:lpstr>What is Azure Automation?</vt:lpstr>
      <vt:lpstr>Automation accounts</vt:lpstr>
      <vt:lpstr>Lesson 01: 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Lesson 01: 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Lesson 03: Design Practices to Measure End-User Satisfaction</vt:lpstr>
      <vt:lpstr>Design Practices to Measure End-User Satisfaction</vt:lpstr>
      <vt:lpstr>Lesson 01: Implement Tools to Track System Usage, Feature Usage, and Flow</vt:lpstr>
      <vt:lpstr>PowerPoint Presentation</vt:lpstr>
      <vt:lpstr>App Center Diagnostics </vt:lpstr>
      <vt:lpstr>Configure alerts </vt:lpstr>
      <vt:lpstr>Azure Dashboards  </vt:lpstr>
      <vt:lpstr>Grafana  </vt:lpstr>
      <vt:lpstr>Integrate with Azure Boards</vt:lpstr>
      <vt:lpstr>Exam AZ-400 Exam Strategy </vt:lpstr>
      <vt:lpstr> </vt:lpstr>
      <vt:lpstr> Multiple Choice</vt:lpstr>
      <vt:lpstr>  Digital Credentials by Credly/Acclaim</vt:lpstr>
      <vt:lpstr>Repeated Scenario</vt:lpstr>
      <vt:lpstr> Select and Place</vt:lpstr>
      <vt:lpstr> Build List and Reorder</vt:lpstr>
      <vt:lpstr> Active Screen/Fill in the Blank</vt:lpstr>
      <vt:lpstr> Case Study</vt:lpstr>
      <vt:lpstr> Performance-Based Lab</vt:lpstr>
      <vt:lpstr>AZ-400 Exam Strategy/Tips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143</cp:revision>
  <dcterms:created xsi:type="dcterms:W3CDTF">2015-09-28T19:52:00Z</dcterms:created>
  <dcterms:modified xsi:type="dcterms:W3CDTF">2020-04-17T18:19:11Z</dcterms:modified>
</cp:coreProperties>
</file>